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573" r:id="rId2"/>
    <p:sldId id="717" r:id="rId3"/>
    <p:sldId id="726" r:id="rId4"/>
    <p:sldId id="718" r:id="rId5"/>
    <p:sldId id="727" r:id="rId6"/>
    <p:sldId id="677" r:id="rId7"/>
    <p:sldId id="678" r:id="rId8"/>
    <p:sldId id="728" r:id="rId9"/>
    <p:sldId id="719" r:id="rId10"/>
    <p:sldId id="720" r:id="rId11"/>
    <p:sldId id="721" r:id="rId12"/>
    <p:sldId id="722" r:id="rId13"/>
    <p:sldId id="723" r:id="rId14"/>
    <p:sldId id="724" r:id="rId15"/>
    <p:sldId id="725" r:id="rId16"/>
    <p:sldId id="729" r:id="rId17"/>
    <p:sldId id="63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05/12/2024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BCC5-0F0E-BE98-7449-F272C245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10314-6292-1952-6130-D0830E317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FF9D09-AD02-6B0B-69A0-7A4332707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655DBF-A70A-6E84-A95A-898296BF2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44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2F17-5A5D-7F8E-EF3C-79106505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F85D26D-C598-62B1-6EFA-80DE2E71C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A4E465F-1DB1-D226-6807-F588CB6AC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E02108-103B-B11F-2E45-99D4E5990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84824-9CA3-3982-05CD-C192BDE9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667ED-D1BC-9116-BBF3-180C61B7F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1D0D2-1BC7-7417-9F90-05B0543EA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DE9B1A-FE82-5728-7805-D5C05A2D4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5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730-FF39-10DD-F836-9760E077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71F7E4-A567-5182-5EF3-4D8586F6D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2DD67D-C1EA-12CB-0E2B-EBCB4F02B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6AC038-FA9A-658D-7364-2784FC377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0FF5-525E-61CA-80B2-ACEC20AE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D8128D-267A-0107-C3D3-DB3E8D9F7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B13887-F2A5-671E-1EBA-2DD72D4D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9F99DB-A427-F202-1D1B-94E241B84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F94-4A83-DF6D-0D00-7B7BCE2FB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0E1C63C-9DF5-966A-5B24-506AAA092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18FE6E-9699-15A3-589E-9DC273F8D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3D4D5-99BD-59F6-47A2-0553C6465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1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2272-2E03-0926-2AF3-2E3AE5E8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56B13B-AABB-EC14-22D1-38970E3B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7152E9-6D27-74D2-611B-4991953D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64F51E-68E4-B7BF-D235-DD6AEC587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7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8BE1-8CA4-7FC3-2929-E72D7438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B12AFE-DBE1-B87B-F504-942D6AD80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731C4A-14FD-E188-1EAF-0C63E7FE2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8D6820-616B-11DA-66BF-6C32928D0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2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25F0E-ACD9-F29B-847C-9388AB30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06985D9-99EF-3070-F013-658075BE2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CD1741-7D9F-1A2A-331E-367C2A78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D1930C-60E6-A06A-0A82-6BE6A5A08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3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12/5/2024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12/5/2024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12/5/2024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Classification results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November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421003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 priori have been removed:</a:t>
            </a:r>
          </a:p>
          <a:p>
            <a:r>
              <a:rPr lang="en-US" sz="1600" dirty="0"/>
              <a:t>env_peak1_pos,env_peak2_pos,env_peak3_pos</a:t>
            </a:r>
          </a:p>
          <a:p>
            <a:r>
              <a:rPr lang="en-US" sz="1600" dirty="0"/>
              <a:t>env_peak1_val,env_peak2_val,env_peak3_val   </a:t>
            </a:r>
          </a:p>
          <a:p>
            <a:r>
              <a:rPr lang="en-US" sz="1600" dirty="0" err="1"/>
              <a:t>silent_rateo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cross_peak</a:t>
            </a:r>
            <a:r>
              <a:rPr lang="en-US" sz="1600" dirty="0"/>
              <a:t>, </a:t>
            </a:r>
            <a:r>
              <a:rPr lang="en-US" sz="1600" dirty="0" err="1"/>
              <a:t>cross_peak_pos</a:t>
            </a:r>
            <a:r>
              <a:rPr lang="en-US" sz="1600" dirty="0"/>
              <a:t>, </a:t>
            </a:r>
            <a:r>
              <a:rPr lang="en-US" sz="1600" dirty="0" err="1"/>
              <a:t>corr_energy</a:t>
            </a:r>
            <a:r>
              <a:rPr lang="en-US" sz="1600" dirty="0"/>
              <a:t>, </a:t>
            </a:r>
            <a:r>
              <a:rPr lang="en-US" sz="1600" dirty="0" err="1"/>
              <a:t>vent_corr_energy</a:t>
            </a:r>
            <a:endParaRPr lang="en-US" sz="1600" dirty="0"/>
          </a:p>
          <a:p>
            <a:r>
              <a:rPr lang="en-US" sz="1600" dirty="0" err="1"/>
              <a:t>energy_cross_atr_vent_ratio</a:t>
            </a:r>
            <a:r>
              <a:rPr lang="en-US" sz="1600" dirty="0"/>
              <a:t>, </a:t>
            </a:r>
            <a:r>
              <a:rPr lang="en-US" sz="1600" dirty="0" err="1"/>
              <a:t>energy_cross_atr_abs_max_ratio</a:t>
            </a:r>
            <a:endParaRPr lang="en-US" sz="1600" dirty="0"/>
          </a:p>
        </p:txBody>
      </p:sp>
      <p:pic>
        <p:nvPicPr>
          <p:cNvPr id="6" name="Immagine 5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DE9E777-1C9C-FBA7-8DE6-10BF52D1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pic>
        <p:nvPicPr>
          <p:cNvPr id="13" name="Immagine 1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BDC36CD-0B85-63C7-D7E5-34CC523C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BF475-D491-9597-1889-AD33D8646418}"/>
              </a:ext>
            </a:extLst>
          </p:cNvPr>
          <p:cNvGrpSpPr/>
          <p:nvPr/>
        </p:nvGrpSpPr>
        <p:grpSpPr>
          <a:xfrm>
            <a:off x="7530963" y="3805485"/>
            <a:ext cx="2374216" cy="2065202"/>
            <a:chOff x="1374003" y="2721158"/>
            <a:chExt cx="2374216" cy="2065202"/>
          </a:xfrm>
        </p:grpSpPr>
        <p:pic>
          <p:nvPicPr>
            <p:cNvPr id="15" name="Immagine 14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9DF5BE0-EB70-9ADA-7C81-616752ED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50697" r="25174" b="33729"/>
            <a:stretch/>
          </p:blipFill>
          <p:spPr>
            <a:xfrm>
              <a:off x="2268210" y="2721159"/>
              <a:ext cx="1480009" cy="1307659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1756B36-84E1-6235-6B89-E78DF463A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6" t="50697" r="85276" b="33729"/>
            <a:stretch/>
          </p:blipFill>
          <p:spPr>
            <a:xfrm>
              <a:off x="1374003" y="2721158"/>
              <a:ext cx="791642" cy="1307659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DAFFF3AF-1C9D-15A2-01B3-006EBA33D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83661" r="25174" b="7316"/>
            <a:stretch/>
          </p:blipFill>
          <p:spPr>
            <a:xfrm>
              <a:off x="2268210" y="4028818"/>
              <a:ext cx="1480009" cy="757542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F29EDBF-6E78-9FCA-51C1-8302C2005D0E}"/>
              </a:ext>
            </a:extLst>
          </p:cNvPr>
          <p:cNvGrpSpPr/>
          <p:nvPr/>
        </p:nvGrpSpPr>
        <p:grpSpPr>
          <a:xfrm>
            <a:off x="5397819" y="2063315"/>
            <a:ext cx="2374216" cy="1978400"/>
            <a:chOff x="2853317" y="2262036"/>
            <a:chExt cx="2374216" cy="1978400"/>
          </a:xfrm>
        </p:grpSpPr>
        <p:pic>
          <p:nvPicPr>
            <p:cNvPr id="20" name="Immagine 1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3C5100AC-6FDD-C42C-E2A0-4C0B8E46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8" t="16006" r="66744" b="69148"/>
            <a:stretch/>
          </p:blipFill>
          <p:spPr>
            <a:xfrm>
              <a:off x="2853317" y="2262036"/>
              <a:ext cx="2374216" cy="1246574"/>
            </a:xfrm>
            <a:prstGeom prst="rect">
              <a:avLst/>
            </a:prstGeom>
          </p:spPr>
        </p:pic>
        <p:pic>
          <p:nvPicPr>
            <p:cNvPr id="21" name="Immagine 2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1FAF5890-4B73-4D1C-3BAF-3410FA19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21" t="83882" r="66744" b="7434"/>
            <a:stretch/>
          </p:blipFill>
          <p:spPr>
            <a:xfrm>
              <a:off x="3401568" y="3511231"/>
              <a:ext cx="1798532" cy="729205"/>
            </a:xfrm>
            <a:prstGeom prst="rect">
              <a:avLst/>
            </a:prstGeom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6DB69A2-7B54-38F2-B348-658CFAD3D4ED}"/>
              </a:ext>
            </a:extLst>
          </p:cNvPr>
          <p:cNvGrpSpPr/>
          <p:nvPr/>
        </p:nvGrpSpPr>
        <p:grpSpPr>
          <a:xfrm>
            <a:off x="7996181" y="3429000"/>
            <a:ext cx="3079399" cy="2849880"/>
            <a:chOff x="8118784" y="2829353"/>
            <a:chExt cx="3079399" cy="2849880"/>
          </a:xfrm>
        </p:grpSpPr>
        <p:pic>
          <p:nvPicPr>
            <p:cNvPr id="30" name="Immagine 2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49003C08-146F-306A-6CC1-80F4FEE7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65961" r="10015" b="16123"/>
            <a:stretch/>
          </p:blipFill>
          <p:spPr>
            <a:xfrm>
              <a:off x="9625230" y="2829353"/>
              <a:ext cx="1572953" cy="1504265"/>
            </a:xfrm>
            <a:prstGeom prst="rect">
              <a:avLst/>
            </a:prstGeom>
          </p:spPr>
        </p:pic>
        <p:pic>
          <p:nvPicPr>
            <p:cNvPr id="31" name="Immagine 3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FA5633B3-C6FD-6F56-6F27-E9792C22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31" r="85408" b="17297"/>
            <a:stretch/>
          </p:blipFill>
          <p:spPr>
            <a:xfrm>
              <a:off x="8118784" y="2856023"/>
              <a:ext cx="1455164" cy="1374724"/>
            </a:xfrm>
            <a:prstGeom prst="rect">
              <a:avLst/>
            </a:prstGeom>
          </p:spPr>
        </p:pic>
        <p:pic>
          <p:nvPicPr>
            <p:cNvPr id="32" name="Immagine 31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7C803DD9-9D3B-42B6-B309-75868493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83577" r="10015" b="-51"/>
            <a:stretch/>
          </p:blipFill>
          <p:spPr>
            <a:xfrm>
              <a:off x="9625230" y="4296203"/>
              <a:ext cx="1572953" cy="1383030"/>
            </a:xfrm>
            <a:prstGeom prst="rect">
              <a:avLst/>
            </a:prstGeom>
          </p:spPr>
        </p:pic>
      </p:grpSp>
      <p:pic>
        <p:nvPicPr>
          <p:cNvPr id="33" name="Immagine 3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C91366A8-8503-5620-41B9-5B0DBC6C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relative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8EFFB2A2-E033-637E-449A-56901023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11268843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optimal subset of feature has been found using the training report of the models evaluated during LOPCV. 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3A9F273-1011-03B5-CBA4-1E069CF58E0E}"/>
              </a:ext>
            </a:extLst>
          </p:cNvPr>
          <p:cNvSpPr/>
          <p:nvPr/>
        </p:nvSpPr>
        <p:spPr>
          <a:xfrm>
            <a:off x="576164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9E92C65-1428-28FA-8142-4954DE60AA1A}"/>
              </a:ext>
            </a:extLst>
          </p:cNvPr>
          <p:cNvSpPr/>
          <p:nvPr/>
        </p:nvSpPr>
        <p:spPr>
          <a:xfrm>
            <a:off x="6647601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2EF2B24-2437-F356-582F-04AE4762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75" y="3056327"/>
            <a:ext cx="4955350" cy="29416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961168-C896-7AF0-F96F-1FB08AE8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2" y="2808616"/>
            <a:ext cx="5361355" cy="31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6C4D-21EA-7D5F-7882-A461B2DE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6F2383-97A3-1065-8ABB-7ECA2A56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classifier: LOPOCV confusion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36A4F-8BAA-EF74-2DF4-971DF5B4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5B63560-8084-AEAF-E892-2B7A47F6C092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5CCA866-1E6A-106B-9102-E9CCEAF9C416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7BAEB7-6F35-82F5-DD33-814C054CC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6DE996E-F2BF-7BBB-D443-29DB067C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357585"/>
            <a:ext cx="4233573" cy="3732580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2FBF9D9-759F-0486-DB68-B0FE9D1332C9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AAD3837-6660-9323-F4BB-156D6365B675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16BB-92A2-5392-B7A9-4674F359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CE55B-71F4-B60B-6D5F-E7D65F4C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Which is better?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D22A82-12B6-8CD7-9E8C-E4133A75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CA24102-5284-4364-199F-11EA41CE35E0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F6E9734-559B-A14F-DE07-C613E6D9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6" name="Immagine 5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57C68058-B45E-25A4-BE49-1A7B44926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0" y="2338450"/>
            <a:ext cx="4376937" cy="3758192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D1E99D-DA40-6B4C-9AAA-3443FDC2D74F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832247C-0B01-3EFD-B64F-387CC2FE934A}"/>
              </a:ext>
            </a:extLst>
          </p:cNvPr>
          <p:cNvSpPr/>
          <p:nvPr/>
        </p:nvSpPr>
        <p:spPr>
          <a:xfrm>
            <a:off x="2741722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6C793A8-3F46-AB75-0121-3506A08A3F59}"/>
              </a:ext>
            </a:extLst>
          </p:cNvPr>
          <p:cNvSpPr/>
          <p:nvPr/>
        </p:nvSpPr>
        <p:spPr>
          <a:xfrm>
            <a:off x="3675888" y="479983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E0A9FC-9D81-216B-896B-A73A61F9A8F1}"/>
              </a:ext>
            </a:extLst>
          </p:cNvPr>
          <p:cNvSpPr/>
          <p:nvPr/>
        </p:nvSpPr>
        <p:spPr>
          <a:xfrm>
            <a:off x="7793736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2CFBF53-9DED-129A-0815-97FFF335C1A3}"/>
              </a:ext>
            </a:extLst>
          </p:cNvPr>
          <p:cNvSpPr/>
          <p:nvPr/>
        </p:nvSpPr>
        <p:spPr>
          <a:xfrm>
            <a:off x="8701486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03D6FC-947B-BA2B-1835-4A004E5E162C}"/>
              </a:ext>
            </a:extLst>
          </p:cNvPr>
          <p:cNvSpPr/>
          <p:nvPr/>
        </p:nvSpPr>
        <p:spPr>
          <a:xfrm>
            <a:off x="9554464" y="482447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A283D07-E911-EA28-9220-F7B4CD1DC309}"/>
              </a:ext>
            </a:extLst>
          </p:cNvPr>
          <p:cNvSpPr/>
          <p:nvPr/>
        </p:nvSpPr>
        <p:spPr>
          <a:xfrm>
            <a:off x="7793736" y="3861054"/>
            <a:ext cx="713232" cy="165608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6A8CD54-CCF5-2CCD-7D27-C979CB3B919B}"/>
              </a:ext>
            </a:extLst>
          </p:cNvPr>
          <p:cNvSpPr/>
          <p:nvPr/>
        </p:nvSpPr>
        <p:spPr>
          <a:xfrm>
            <a:off x="1832864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EAD6153-A602-B412-A8B9-43C09CA481ED}"/>
              </a:ext>
            </a:extLst>
          </p:cNvPr>
          <p:cNvSpPr/>
          <p:nvPr/>
        </p:nvSpPr>
        <p:spPr>
          <a:xfrm>
            <a:off x="9554464" y="2947416"/>
            <a:ext cx="713232" cy="1544574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52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6EBA-BA62-704B-D4FC-3CB41472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E6B63-FDDC-416A-5734-E7CCEC1E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Is the model learning wrong?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DBC766-5498-C31B-C24D-4CF36CB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mmagine 8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84B2F79B-8314-87A8-15AF-0A174CAAB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2" y="1458464"/>
            <a:ext cx="9820676" cy="4160528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7D260F-5FCE-401C-09CA-5D6F2899E8C2}"/>
              </a:ext>
            </a:extLst>
          </p:cNvPr>
          <p:cNvGrpSpPr/>
          <p:nvPr/>
        </p:nvGrpSpPr>
        <p:grpSpPr>
          <a:xfrm>
            <a:off x="2562860" y="2047031"/>
            <a:ext cx="1520952" cy="1546561"/>
            <a:chOff x="2562860" y="2031075"/>
            <a:chExt cx="1520952" cy="1546561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E47A475-9776-5660-5547-4622AE2AFA9E}"/>
                </a:ext>
              </a:extLst>
            </p:cNvPr>
            <p:cNvSpPr/>
            <p:nvPr/>
          </p:nvSpPr>
          <p:spPr>
            <a:xfrm>
              <a:off x="2966720" y="2627376"/>
              <a:ext cx="713232" cy="95026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2BF40CC9-C6DB-894F-BE57-6A3C6632A231}"/>
                </a:ext>
              </a:extLst>
            </p:cNvPr>
            <p:cNvSpPr/>
            <p:nvPr/>
          </p:nvSpPr>
          <p:spPr>
            <a:xfrm>
              <a:off x="2562860" y="2031075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What is learned here…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BBA988D-E30E-1FED-A0CF-62A512ED30F4}"/>
              </a:ext>
            </a:extLst>
          </p:cNvPr>
          <p:cNvGrpSpPr/>
          <p:nvPr/>
        </p:nvGrpSpPr>
        <p:grpSpPr>
          <a:xfrm>
            <a:off x="5335524" y="2022790"/>
            <a:ext cx="1520952" cy="3192338"/>
            <a:chOff x="5335524" y="2022790"/>
            <a:chExt cx="1520952" cy="3192338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C17F68FC-23AB-899C-EC4D-B009A68851A7}"/>
                </a:ext>
              </a:extLst>
            </p:cNvPr>
            <p:cNvSpPr/>
            <p:nvPr/>
          </p:nvSpPr>
          <p:spPr>
            <a:xfrm>
              <a:off x="5739384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921839A0-359C-1C13-3DFE-06F6154ADE69}"/>
                </a:ext>
              </a:extLst>
            </p:cNvPr>
            <p:cNvSpPr/>
            <p:nvPr/>
          </p:nvSpPr>
          <p:spPr>
            <a:xfrm>
              <a:off x="5739384" y="4413504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8220B04-FB23-AA45-4008-840851279597}"/>
                </a:ext>
              </a:extLst>
            </p:cNvPr>
            <p:cNvSpPr/>
            <p:nvPr/>
          </p:nvSpPr>
          <p:spPr>
            <a:xfrm>
              <a:off x="5335524" y="2022790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Has an impact here…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269D2F6-471F-2236-B27F-5B2FF3E1E015}"/>
              </a:ext>
            </a:extLst>
          </p:cNvPr>
          <p:cNvGrpSpPr/>
          <p:nvPr/>
        </p:nvGrpSpPr>
        <p:grpSpPr>
          <a:xfrm>
            <a:off x="8108188" y="2037887"/>
            <a:ext cx="1520952" cy="1625809"/>
            <a:chOff x="8108188" y="2037887"/>
            <a:chExt cx="1520952" cy="1625809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0012224-E60A-D5DC-595D-D95C6C5C3A0C}"/>
                </a:ext>
              </a:extLst>
            </p:cNvPr>
            <p:cNvSpPr/>
            <p:nvPr/>
          </p:nvSpPr>
          <p:spPr>
            <a:xfrm>
              <a:off x="8512048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C75FBB2B-182F-3E50-E34F-774AE7836EEB}"/>
                </a:ext>
              </a:extLst>
            </p:cNvPr>
            <p:cNvSpPr/>
            <p:nvPr/>
          </p:nvSpPr>
          <p:spPr>
            <a:xfrm>
              <a:off x="8108188" y="2037887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…and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5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7EDE-8B5E-7B7A-1BDE-C61D79F9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305EB-FAE7-6CC8-2DBA-0142AFA2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How to improve learning?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8920DC-B005-3AED-D881-1531BD3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8C81AC8-7D66-BB6F-73D7-A3A697FC3A48}"/>
              </a:ext>
            </a:extLst>
          </p:cNvPr>
          <p:cNvSpPr/>
          <p:nvPr/>
        </p:nvSpPr>
        <p:spPr>
          <a:xfrm>
            <a:off x="6620178" y="1467462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subs 7-&gt;12 and LOPOCV (relevant feature set)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01165D9-8B0E-D926-41E2-4A6D4216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208" y="2181760"/>
            <a:ext cx="5099207" cy="33056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8F7314-2296-A002-89E1-093CB088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37" y="2192202"/>
            <a:ext cx="3849057" cy="329519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05B919-8F0F-FED1-8F32-7D5A5A62440D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70-30% train/test split (relevant feature set)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4CEE730-0148-9036-9E37-4B143CA294CC}"/>
              </a:ext>
            </a:extLst>
          </p:cNvPr>
          <p:cNvSpPr/>
          <p:nvPr/>
        </p:nvSpPr>
        <p:spPr>
          <a:xfrm>
            <a:off x="7851568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148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70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38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40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9025DC-27E7-9EAA-1BEB-FBF09A08ABCE}"/>
              </a:ext>
            </a:extLst>
          </p:cNvPr>
          <p:cNvSpPr/>
          <p:nvPr/>
        </p:nvSpPr>
        <p:spPr>
          <a:xfrm>
            <a:off x="1966467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255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200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27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3E0254D-BF5F-D422-0844-57BA0272FFB3}"/>
              </a:ext>
            </a:extLst>
          </p:cNvPr>
          <p:cNvSpPr/>
          <p:nvPr/>
        </p:nvSpPr>
        <p:spPr>
          <a:xfrm>
            <a:off x="6620178" y="1461987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subs 7-&gt;12 and LOPOCV (relevant feature set)</a:t>
            </a:r>
          </a:p>
        </p:txBody>
      </p:sp>
    </p:spTree>
    <p:extLst>
      <p:ext uri="{BB962C8B-B14F-4D97-AF65-F5344CB8AC3E}">
        <p14:creationId xmlns:p14="http://schemas.microsoft.com/office/powerpoint/2010/main" val="22653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96DC-D9FC-1B20-A134-8DDAA01C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E6918-718A-D38D-721F-273836F1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8FA85C-CA31-3EC3-A816-6EB7CB69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Knowledge-based classifiers: previous results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Improved knowledge-based classifier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Machine learning approach: tree</a:t>
            </a:r>
          </a:p>
          <a:p>
            <a:r>
              <a:rPr lang="en-US" sz="2000" dirty="0"/>
              <a:t>Conclusions</a:t>
            </a: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07172E-673F-0365-966B-CA077856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1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30" y="1487288"/>
            <a:ext cx="10950739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Two classification methodologies have been shown: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(Improved) Knowledge based classifier: best model uses thresholds on peaks positions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Tree classifier: best model uses a subset of features from both envelope and template matching </a:t>
            </a:r>
          </a:p>
          <a:p>
            <a:pPr marL="0" indent="0">
              <a:buNone/>
            </a:pPr>
            <a:r>
              <a:rPr lang="en-US" sz="1600" dirty="0"/>
              <a:t>But performance are still unsatisfactory.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It has been shown that tree classifier can be “fooled” by the presence of signs of dubious classification:</a:t>
            </a:r>
          </a:p>
          <a:p>
            <a:r>
              <a:rPr lang="en-US" sz="1600" dirty="0"/>
              <a:t>Train/test split doesn’t improve generalization</a:t>
            </a:r>
          </a:p>
          <a:p>
            <a:r>
              <a:rPr lang="en-US" sz="1600" dirty="0"/>
              <a:t>Dropping misleading subjects improves performance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Future proposes: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Understanding the reasons why there are unexpected signals into MAP 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Unsupervised analysis of MAP A to find out if there are inner differences between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Defining a new class (e.g., MAP_AB) which is a hybrid between MAP_A and MAP_B.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5E2B-BA08-01CF-BB0A-8442229BD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87A18-6DBB-83F9-B37F-1CC5848F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2C1095-92E8-DA1D-277B-C97262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Knowledge-based classifiers: previous results</a:t>
            </a:r>
          </a:p>
          <a:p>
            <a:r>
              <a:rPr lang="en-US" sz="2000" dirty="0"/>
              <a:t>Improved knowledge-based classifier</a:t>
            </a:r>
          </a:p>
          <a:p>
            <a:r>
              <a:rPr lang="en-US" sz="2000" dirty="0"/>
              <a:t>Machine learning approach: tree</a:t>
            </a:r>
          </a:p>
          <a:p>
            <a:r>
              <a:rPr lang="en-US" sz="2000" dirty="0"/>
              <a:t>Conclusions</a:t>
            </a:r>
          </a:p>
          <a:p>
            <a:endParaRPr lang="en-US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B68BD2-BB37-00C3-17B7-E7D5FA42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5FF2F-D8BE-772A-F8ED-D96472DE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26DEE-2C13-EAB5-4E9D-3D438D0A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6F4DBD-6F4D-CF38-16B3-C3E7BEA7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Knowledge-based classifiers: previous results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Improved knowledge-based classifier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Machine learning approach: tree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F8F38F-14A2-8362-4AC2-C85BA7AB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3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6F01-1BE1-7625-42DE-3E83DDE4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AF3F9-E209-D5D8-7B97-75FB5A4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0A2D0D-378F-E7B0-509A-AC50997E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Knowledge-based classifiers: previous results</a:t>
            </a:r>
          </a:p>
          <a:p>
            <a:r>
              <a:rPr lang="en-US" sz="2000" dirty="0"/>
              <a:t>Improved knowledge-based classifier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Machine learning approach: tree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EFDE9C-0263-39B4-5654-954E734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5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peak_1_pos&lt;0.49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&gt;0.09?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use the envelope to evaluate active areas.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08A3FD5-95B7-A04E-CA9E-AD21B9013A1C}"/>
              </a:ext>
            </a:extLst>
          </p:cNvPr>
          <p:cNvSpPr/>
          <p:nvPr/>
        </p:nvSpPr>
        <p:spPr>
          <a:xfrm>
            <a:off x="592244" y="1584138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V0: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7F92-0C45-5EAF-911D-3F708028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060C49-1343-BF8B-3DF4-FEBC2722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4F20AD-F73F-4B3A-5928-7CADCCC5E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Knowledge-based classifiers: previous results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Improved knowledge-based classifier</a:t>
            </a:r>
          </a:p>
          <a:p>
            <a:r>
              <a:rPr lang="en-US" sz="2000" dirty="0"/>
              <a:t>Machine learning approach: tree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F8ED89-ECBF-45A1-12DC-52DAA50E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r>
              <a:rPr lang="en-US" sz="1600" dirty="0"/>
              <a:t>Rules and relationships are not a priori fixed</a:t>
            </a:r>
          </a:p>
          <a:p>
            <a:r>
              <a:rPr lang="en-US" sz="1600" dirty="0"/>
              <a:t>Possible deeper feature relationship evaluation</a:t>
            </a:r>
          </a:p>
          <a:p>
            <a:r>
              <a:rPr lang="en-US" sz="1600" dirty="0"/>
              <a:t>Possibility of finding new insights on data </a:t>
            </a:r>
          </a:p>
          <a:p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942</Words>
  <Application>Microsoft Office PowerPoint</Application>
  <PresentationFormat>Widescreen</PresentationFormat>
  <Paragraphs>172</Paragraphs>
  <Slides>17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KB classifier V0 and V1: previous results</vt:lpstr>
      <vt:lpstr>Outline </vt:lpstr>
      <vt:lpstr>Knowledge based classifier with envelope-based features</vt:lpstr>
      <vt:lpstr>Knowledge based classifier with envelope-based features</vt:lpstr>
      <vt:lpstr>Outline </vt:lpstr>
      <vt:lpstr>Machine learning approach: tree classifier</vt:lpstr>
      <vt:lpstr>Feature selection: correlation matrix</vt:lpstr>
      <vt:lpstr>Feature selection: relative feature importance</vt:lpstr>
      <vt:lpstr>Tree classifier: LOPOCV confusion matrix</vt:lpstr>
      <vt:lpstr>Which is better?</vt:lpstr>
      <vt:lpstr>Is the model learning wrong?</vt:lpstr>
      <vt:lpstr>How to improve learning?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121</cp:revision>
  <dcterms:created xsi:type="dcterms:W3CDTF">2024-05-22T12:11:36Z</dcterms:created>
  <dcterms:modified xsi:type="dcterms:W3CDTF">2024-12-05T10:14:22Z</dcterms:modified>
</cp:coreProperties>
</file>